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15"/>
  </p:notesMasterIdLst>
  <p:sldIdLst>
    <p:sldId id="260" r:id="rId4"/>
    <p:sldId id="261" r:id="rId5"/>
    <p:sldId id="262" r:id="rId6"/>
    <p:sldId id="263" r:id="rId7"/>
    <p:sldId id="264" r:id="rId8"/>
    <p:sldId id="265" r:id="rId9"/>
    <p:sldId id="272" r:id="rId10"/>
    <p:sldId id="268" r:id="rId11"/>
    <p:sldId id="259" r:id="rId12"/>
    <p:sldId id="257" r:id="rId13"/>
    <p:sldId id="25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ddharaj Kulkarni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9" Type="http://schemas.openxmlformats.org/officeDocument/2006/relationships/commentAuthors" Target="commentAuthors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600" lvl="0" indent="-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200" lvl="1" indent="-42354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800" lvl="2" indent="-42354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400" lvl="3" indent="-42354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8000" lvl="4" indent="-42354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600" lvl="5" indent="-42354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200" lvl="6" indent="-42354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800" lvl="7" indent="-42354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400" lvl="8" indent="-42354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CF3B2-4219-47E9-AFFF-46B54BA27DE6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8B43E-E788-46BB-86C3-0D1F2330CA7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CF3B2-4219-47E9-AFFF-46B54BA27DE6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8B43E-E788-46BB-86C3-0D1F2330CA7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CF3B2-4219-47E9-AFFF-46B54BA27DE6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8B43E-E788-46BB-86C3-0D1F2330CA7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CF3B2-4219-47E9-AFFF-46B54BA27DE6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8B43E-E788-46BB-86C3-0D1F2330CA7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CF3B2-4219-47E9-AFFF-46B54BA27DE6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8B43E-E788-46BB-86C3-0D1F2330CA7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CF3B2-4219-47E9-AFFF-46B54BA27DE6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8B43E-E788-46BB-86C3-0D1F2330CA7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CF3B2-4219-47E9-AFFF-46B54BA27DE6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8B43E-E788-46BB-86C3-0D1F2330CA7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CF3B2-4219-47E9-AFFF-46B54BA27DE6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8B43E-E788-46BB-86C3-0D1F2330CA7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CF3B2-4219-47E9-AFFF-46B54BA27DE6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8B43E-E788-46BB-86C3-0D1F2330CA7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CF3B2-4219-47E9-AFFF-46B54BA27DE6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8B43E-E788-46BB-86C3-0D1F2330CA7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CF3B2-4219-47E9-AFFF-46B54BA27DE6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8B43E-E788-46BB-86C3-0D1F2330CA7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8CF3B2-4219-47E9-AFFF-46B54BA27DE6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8B43E-E788-46BB-86C3-0D1F2330CA7F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rcRect b="12286"/>
          <a:stretch>
            <a:fillRect/>
          </a:stretch>
        </p:blipFill>
        <p:spPr>
          <a:xfrm>
            <a:off x="97155" y="0"/>
            <a:ext cx="12094845" cy="59753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9388475" y="5975350"/>
            <a:ext cx="25196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Date-:8th Jannuary 2023</a:t>
            </a:r>
            <a:endParaRPr lang="en-US" sz="20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IN" dirty="0"/>
              <a:t>3.</a:t>
            </a:r>
            <a:r>
              <a:rPr lang="en-US" dirty="0">
                <a:sym typeface="+mn-ea"/>
              </a:rPr>
              <a:t>SSD Mobilenet FPNlite-320</a:t>
            </a:r>
            <a:endParaRPr lang="en-US" alt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382044"/>
            <a:ext cx="95250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N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552450" y="4493418"/>
            <a:ext cx="10515600" cy="21836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mAP score:- 6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Accuracy:- 80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Number of steps:- 40000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Batch Size:- 8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Training Data:- 400 images</a:t>
            </a:r>
            <a:endParaRPr lang="en-US" sz="2000" dirty="0"/>
          </a:p>
          <a:p>
            <a:pPr marL="0" indent="0">
              <a:buNone/>
            </a:pPr>
            <a:endParaRPr lang="en-IN" sz="2000" dirty="0"/>
          </a:p>
        </p:txBody>
      </p:sp>
      <p:pic>
        <p:nvPicPr>
          <p:cNvPr id="17" name="Content Placeholder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1381125"/>
            <a:ext cx="3012616" cy="27368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175" y="1463675"/>
            <a:ext cx="3333750" cy="28130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701" y="1463675"/>
            <a:ext cx="3761849" cy="26543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25296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KPIs Achieved 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Implemented different models, compared them to see which is the most effective one</a:t>
            </a:r>
            <a:endParaRPr lang="en-US" dirty="0"/>
          </a:p>
          <a:p>
            <a:r>
              <a:rPr lang="en-US" dirty="0"/>
              <a:t>Handled overfitting of the model</a:t>
            </a:r>
            <a:endParaRPr lang="en-US" dirty="0"/>
          </a:p>
          <a:p>
            <a:r>
              <a:rPr lang="en-US" dirty="0"/>
              <a:t>Generalised model for more objects</a:t>
            </a:r>
            <a:endParaRPr lang="en-US" dirty="0"/>
          </a:p>
          <a:p>
            <a:r>
              <a:rPr lang="en-US" dirty="0"/>
              <a:t>Validated the models with the test data</a:t>
            </a:r>
            <a:endParaRPr lang="en-US" dirty="0"/>
          </a:p>
          <a:p>
            <a:r>
              <a:rPr lang="en-US" dirty="0">
                <a:sym typeface="+mn-ea"/>
              </a:rPr>
              <a:t>Finalized the model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Technical challenges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Limited number of resources-Google coolab </a:t>
            </a:r>
            <a:endParaRPr lang="en-US"/>
          </a:p>
          <a:p>
            <a:pPr>
              <a:buFont typeface="Wingdings" panose="05000000000000000000" charset="0"/>
              <a:buChar char="Ø"/>
            </a:pPr>
            <a:r>
              <a:rPr lang="en-US" sz="2000"/>
              <a:t>Used other alternatives like Kaggle and jupyter notebooks</a:t>
            </a:r>
            <a:endParaRPr lang="en-US" sz="2000"/>
          </a:p>
          <a:p>
            <a:pPr>
              <a:buFont typeface="Wingdings" panose="05000000000000000000" charset="0"/>
              <a:buChar char="Ø"/>
            </a:pPr>
            <a:r>
              <a:rPr lang="en-US" sz="2000"/>
              <a:t>Using multiple accounts </a:t>
            </a:r>
            <a:endParaRPr lang="en-US" sz="2000"/>
          </a:p>
          <a:p>
            <a:pPr marL="0" indent="0">
              <a:buFont typeface="Wingdings" panose="05000000000000000000" charset="0"/>
              <a:buNone/>
            </a:pPr>
            <a:endParaRPr lang="en-US" sz="2000"/>
          </a:p>
          <a:p>
            <a:r>
              <a:rPr lang="en-US">
                <a:sym typeface="+mn-ea"/>
              </a:rPr>
              <a:t>Compatibility issues of libraries on local machine and kaggle notebook 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Some ghosts were wide and large which took a whole part of unghosted image to be included in the label</a:t>
            </a:r>
            <a:endParaRPr lang="en-US"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Results and findings</a:t>
            </a:r>
            <a:endParaRPr lang="en-US" b="1"/>
          </a:p>
        </p:txBody>
      </p:sp>
      <p:sp>
        <p:nvSpPr>
          <p:cNvPr id="5" name="Text Box 4"/>
          <p:cNvSpPr txBox="1"/>
          <p:nvPr/>
        </p:nvSpPr>
        <p:spPr>
          <a:xfrm>
            <a:off x="944245" y="1691005"/>
            <a:ext cx="1099756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1)Efficientdet-d0</a:t>
            </a:r>
            <a:endParaRPr lang="en-US" sz="2400" b="1"/>
          </a:p>
          <a:p>
            <a:endParaRPr lang="en-US" sz="2400"/>
          </a:p>
          <a:p>
            <a:r>
              <a:rPr lang="en-US" sz="2400"/>
              <a:t>Key advantages-:</a:t>
            </a:r>
            <a:endParaRPr lang="en-US" sz="2400"/>
          </a:p>
          <a:p>
            <a:r>
              <a:rPr lang="en-US" sz="2400"/>
              <a:t>1)Less data required </a:t>
            </a:r>
            <a:endParaRPr lang="en-US" sz="2400"/>
          </a:p>
          <a:p>
            <a:r>
              <a:rPr lang="en-US" sz="2400"/>
              <a:t>2)Model design and hyper paramters tuning</a:t>
            </a:r>
            <a:endParaRPr lang="en-US" sz="2400"/>
          </a:p>
          <a:p>
            <a:r>
              <a:rPr lang="en-US" sz="2400"/>
              <a:t>3)Training time and memory advantages </a:t>
            </a:r>
            <a:endParaRPr lang="en-US" sz="2400"/>
          </a:p>
          <a:p>
            <a:r>
              <a:rPr lang="en-US" sz="2400"/>
              <a:t>4)Efficiancy in usage </a:t>
            </a:r>
            <a:endParaRPr lang="en-US" sz="2400"/>
          </a:p>
          <a:p>
            <a:r>
              <a:rPr lang="en-US" sz="2400"/>
              <a:t>5)Balanced scaling </a:t>
            </a:r>
            <a:endParaRPr lang="en-US"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58265" y="1102360"/>
            <a:ext cx="10253345" cy="41382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11555" y="532765"/>
            <a:ext cx="5181600" cy="289623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3155" y="532765"/>
            <a:ext cx="2919730" cy="289623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167765" y="3726180"/>
            <a:ext cx="40640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maP score-:3.47</a:t>
            </a:r>
            <a:endParaRPr lang="en-US"/>
          </a:p>
          <a:p>
            <a:r>
              <a:rPr lang="en-US"/>
              <a:t>Accuracy-:74%</a:t>
            </a:r>
            <a:endParaRPr lang="en-US"/>
          </a:p>
          <a:p>
            <a:r>
              <a:rPr lang="en-US"/>
              <a:t>Steps-:40000</a:t>
            </a:r>
            <a:endParaRPr lang="en-US"/>
          </a:p>
          <a:p>
            <a:r>
              <a:rPr lang="en-US"/>
              <a:t>Batch size-:4</a:t>
            </a:r>
            <a:endParaRPr lang="en-US"/>
          </a:p>
          <a:p>
            <a:r>
              <a:rPr lang="en-US"/>
              <a:t>Training images-:400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 dirty="0"/>
              <a:t>2.SSD</a:t>
            </a:r>
            <a:r>
              <a:rPr sz="4900" dirty="0"/>
              <a:t>-mobilenet-v2</a:t>
            </a:r>
            <a:br>
              <a:rPr lang="en-GB" sz="3735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Verdana" panose="020B0604030504040204"/>
                <a:cs typeface="Verdana" panose="020B0604030504040204"/>
                <a:sym typeface="Verdana" panose="020B0604030504040204"/>
              </a:rPr>
            </a:b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8000" y="2133600"/>
            <a:ext cx="8636000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GB" sz="3735" dirty="0">
                <a:solidFill>
                  <a:schemeClr val="dk1"/>
                </a:solidFill>
                <a:latin typeface="+mj-lt"/>
              </a:rPr>
            </a:br>
            <a:br>
              <a:rPr lang="en-GB" sz="3735" dirty="0">
                <a:solidFill>
                  <a:schemeClr val="dk1"/>
                </a:solidFill>
                <a:latin typeface="+mj-lt"/>
              </a:rPr>
            </a:br>
            <a:br>
              <a:rPr lang="en-GB" sz="3735" dirty="0">
                <a:solidFill>
                  <a:schemeClr val="dk1"/>
                </a:solidFill>
                <a:latin typeface="+mj-lt"/>
              </a:rPr>
            </a:br>
            <a:br>
              <a:rPr lang="en-GB" sz="3735" dirty="0">
                <a:solidFill>
                  <a:schemeClr val="dk1"/>
                </a:solidFill>
                <a:latin typeface="+mj-lt"/>
              </a:rPr>
            </a:br>
            <a:br>
              <a:rPr lang="en-GB" sz="3735" dirty="0">
                <a:solidFill>
                  <a:schemeClr val="dk1"/>
                </a:solidFill>
                <a:latin typeface="+mj-lt"/>
              </a:rPr>
            </a:br>
            <a:br>
              <a:rPr lang="en-GB" sz="3735" dirty="0">
                <a:solidFill>
                  <a:schemeClr val="dk1"/>
                </a:solidFill>
                <a:latin typeface="+mj-lt"/>
              </a:rPr>
            </a:br>
            <a:br>
              <a:rPr lang="en-GB" sz="3735" dirty="0">
                <a:solidFill>
                  <a:schemeClr val="dk1"/>
                </a:solidFill>
                <a:latin typeface="+mj-lt"/>
              </a:rPr>
            </a:br>
            <a:r>
              <a:rPr lang="en-GB" sz="1735" dirty="0">
                <a:solidFill>
                  <a:schemeClr val="dk1"/>
                </a:solidFill>
                <a:latin typeface="+mj-lt"/>
              </a:rPr>
              <a:t>Number of steps-:25000</a:t>
            </a:r>
            <a:br>
              <a:rPr lang="en-GB" sz="1735" dirty="0">
                <a:solidFill>
                  <a:schemeClr val="dk1"/>
                </a:solidFill>
                <a:latin typeface="+mj-lt"/>
              </a:rPr>
            </a:br>
            <a:r>
              <a:rPr lang="en-GB" sz="1735" dirty="0">
                <a:solidFill>
                  <a:schemeClr val="dk1"/>
                </a:solidFill>
                <a:latin typeface="+mj-lt"/>
              </a:rPr>
              <a:t>Batch size-:8</a:t>
            </a:r>
            <a:br>
              <a:rPr lang="en-GB" sz="1735" dirty="0">
                <a:solidFill>
                  <a:schemeClr val="dk1"/>
                </a:solidFill>
                <a:latin typeface="+mj-lt"/>
              </a:rPr>
            </a:br>
            <a:r>
              <a:rPr lang="en-GB" sz="1735" dirty="0">
                <a:solidFill>
                  <a:schemeClr val="dk1"/>
                </a:solidFill>
                <a:latin typeface="+mj-lt"/>
              </a:rPr>
              <a:t>MAP score-:</a:t>
            </a:r>
            <a:r>
              <a:rPr lang="en-IN" altLang="en-GB" sz="1735" dirty="0">
                <a:solidFill>
                  <a:schemeClr val="dk1"/>
                </a:solidFill>
                <a:latin typeface="+mj-lt"/>
              </a:rPr>
              <a:t>3</a:t>
            </a:r>
            <a:br>
              <a:rPr lang="en-IN" altLang="en-GB" sz="1735" dirty="0">
                <a:solidFill>
                  <a:schemeClr val="dk1"/>
                </a:solidFill>
                <a:latin typeface="+mj-lt"/>
              </a:rPr>
            </a:br>
            <a:r>
              <a:rPr lang="en-IN" altLang="en-GB" sz="1735" dirty="0">
                <a:solidFill>
                  <a:schemeClr val="dk1"/>
                </a:solidFill>
                <a:latin typeface="+mj-lt"/>
              </a:rPr>
              <a:t>Accuacy-:93</a:t>
            </a:r>
            <a:br>
              <a:rPr lang="en-GB" sz="1735" dirty="0">
                <a:solidFill>
                  <a:schemeClr val="dk1"/>
                </a:solidFill>
                <a:latin typeface="+mj-lt"/>
              </a:rPr>
            </a:br>
            <a:r>
              <a:rPr lang="en-GB" sz="1735" dirty="0">
                <a:solidFill>
                  <a:schemeClr val="dk1"/>
                </a:solidFill>
                <a:latin typeface="+mj-lt"/>
              </a:rPr>
              <a:t>Trained on-:</a:t>
            </a:r>
            <a:r>
              <a:rPr lang="en-GB" sz="1735">
                <a:solidFill>
                  <a:schemeClr val="dk1"/>
                </a:solidFill>
                <a:latin typeface="+mj-lt"/>
              </a:rPr>
              <a:t> </a:t>
            </a:r>
            <a:r>
              <a:rPr lang="en-US" altLang="en-GB" sz="1735">
                <a:solidFill>
                  <a:schemeClr val="dk1"/>
                </a:solidFill>
                <a:latin typeface="+mj-lt"/>
              </a:rPr>
              <a:t>400</a:t>
            </a:r>
            <a:r>
              <a:rPr lang="en-IN" altLang="en-GB" sz="1735">
                <a:solidFill>
                  <a:schemeClr val="dk1"/>
                </a:solidFill>
                <a:latin typeface="+mj-lt"/>
              </a:rPr>
              <a:t> </a:t>
            </a:r>
            <a:r>
              <a:rPr lang="en-GB" sz="1735">
                <a:solidFill>
                  <a:schemeClr val="dk1"/>
                </a:solidFill>
                <a:latin typeface="+mj-lt"/>
              </a:rPr>
              <a:t>images</a:t>
            </a:r>
            <a:br>
              <a:rPr lang="en-GB" sz="3735" dirty="0">
                <a:solidFill>
                  <a:schemeClr val="dk1"/>
                </a:solidFill>
                <a:latin typeface="+mj-lt"/>
              </a:rPr>
            </a:br>
            <a:br>
              <a:rPr lang="en-GB" sz="3735" dirty="0">
                <a:solidFill>
                  <a:schemeClr val="dk1"/>
                </a:solidFill>
                <a:latin typeface="+mj-lt"/>
              </a:rPr>
            </a:br>
            <a:br>
              <a:rPr lang="en-GB" sz="3735" dirty="0">
                <a:solidFill>
                  <a:schemeClr val="dk1"/>
                </a:solidFill>
                <a:latin typeface="+mj-lt"/>
              </a:rPr>
            </a:br>
            <a:br>
              <a:rPr lang="en-GB" sz="3735" dirty="0">
                <a:solidFill>
                  <a:schemeClr val="dk1"/>
                </a:solidFill>
                <a:latin typeface="+mj-lt"/>
              </a:rPr>
            </a:br>
            <a:br>
              <a:rPr lang="en-GB" sz="3735" dirty="0">
                <a:solidFill>
                  <a:schemeClr val="dk1"/>
                </a:solidFill>
                <a:latin typeface="+mj-lt"/>
              </a:rPr>
            </a:br>
            <a:br>
              <a:rPr lang="en-GB" sz="3735" dirty="0">
                <a:solidFill>
                  <a:schemeClr val="dk1"/>
                </a:solidFill>
                <a:latin typeface="+mj-lt"/>
              </a:rPr>
            </a:br>
            <a:br>
              <a:rPr lang="en-GB" sz="3735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Verdana" panose="020B0604030504040204"/>
                <a:cs typeface="Verdana" panose="020B0604030504040204"/>
                <a:sym typeface="Verdana" panose="020B0604030504040204"/>
              </a:rPr>
            </a:b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5815" y="1199852"/>
            <a:ext cx="3361347" cy="2617972"/>
          </a:xfrm>
          <a:prstGeom prst="rect">
            <a:avLst/>
          </a:prstGeom>
        </p:spPr>
      </p:pic>
      <p:pic>
        <p:nvPicPr>
          <p:cNvPr id="102" name="Picture 101"/>
          <p:cNvPicPr/>
          <p:nvPr/>
        </p:nvPicPr>
        <p:blipFill>
          <a:blip r:embed="rId2"/>
          <a:stretch>
            <a:fillRect/>
          </a:stretch>
        </p:blipFill>
        <p:spPr>
          <a:xfrm>
            <a:off x="426720" y="1199727"/>
            <a:ext cx="3350260" cy="27152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053" y="1199727"/>
            <a:ext cx="2876127" cy="261704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1067</Words>
  <Application>WPS Presentation</Application>
  <PresentationFormat>Widescreen</PresentationFormat>
  <Paragraphs>56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Arial</vt:lpstr>
      <vt:lpstr>SimSun</vt:lpstr>
      <vt:lpstr>Wingdings</vt:lpstr>
      <vt:lpstr>Wingdings</vt:lpstr>
      <vt:lpstr>Verdana</vt:lpstr>
      <vt:lpstr>Calibri</vt:lpstr>
      <vt:lpstr>Microsoft YaHei</vt:lpstr>
      <vt:lpstr>Arial Unicode MS</vt:lpstr>
      <vt:lpstr>Calibri Light</vt:lpstr>
      <vt:lpstr>Office Theme</vt:lpstr>
      <vt:lpstr>1_Office Theme</vt:lpstr>
      <vt:lpstr>PowerPoint 演示文稿</vt:lpstr>
      <vt:lpstr>PowerPoint 演示文稿</vt:lpstr>
      <vt:lpstr>KPIs Achieved </vt:lpstr>
      <vt:lpstr>Technical challenges</vt:lpstr>
      <vt:lpstr>Results and findings</vt:lpstr>
      <vt:lpstr>PowerPoint 演示文稿</vt:lpstr>
      <vt:lpstr>PowerPoint 演示文稿</vt:lpstr>
      <vt:lpstr>2.ssd-mobilenet-v2 </vt:lpstr>
      <vt:lpstr>       Number of steps-:25000 Batch size-:8 MAP score-:3 Accuacy-:93 Trained on-: 112 images       </vt:lpstr>
      <vt:lpstr>Model Architecture SSD Mobilenet FPNlite-320</vt:lpstr>
      <vt:lpstr>Results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ssd-mobilenet-v2 </dc:title>
  <dc:creator/>
  <cp:lastModifiedBy>Ayush Waghe</cp:lastModifiedBy>
  <cp:revision>6</cp:revision>
  <dcterms:created xsi:type="dcterms:W3CDTF">2024-01-07T17:41:00Z</dcterms:created>
  <dcterms:modified xsi:type="dcterms:W3CDTF">2024-01-08T09:49:04Z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26505008C5954AA9B7B9322A6057015B_11</vt:lpwstr>
  </property>
  <property fmtid="{D5CDD505-2E9C-101B-9397-08002B2CF9AE}" pid="3" name="KSOProductBuildVer">
    <vt:lpwstr>1033-12.2.0.13359</vt:lpwstr>
  </property>
</Properties>
</file>